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437" r:id="rId3"/>
    <p:sldId id="364" r:id="rId4"/>
    <p:sldId id="396" r:id="rId5"/>
    <p:sldId id="327" r:id="rId6"/>
    <p:sldId id="438" r:id="rId7"/>
    <p:sldId id="414" r:id="rId8"/>
    <p:sldId id="398" r:id="rId9"/>
    <p:sldId id="400" r:id="rId10"/>
    <p:sldId id="415" r:id="rId11"/>
    <p:sldId id="397" r:id="rId12"/>
    <p:sldId id="433" r:id="rId13"/>
    <p:sldId id="434" r:id="rId14"/>
    <p:sldId id="435" r:id="rId15"/>
    <p:sldId id="356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>
          <p15:clr>
            <a:srgbClr val="A4A3A4"/>
          </p15:clr>
        </p15:guide>
        <p15:guide id="2" orient="horz" pos="1715">
          <p15:clr>
            <a:srgbClr val="A4A3A4"/>
          </p15:clr>
        </p15:guide>
        <p15:guide id="3" orient="horz" pos="2996">
          <p15:clr>
            <a:srgbClr val="A4A3A4"/>
          </p15:clr>
        </p15:guide>
        <p15:guide id="4" orient="horz" pos="127">
          <p15:clr>
            <a:srgbClr val="A4A3A4"/>
          </p15:clr>
        </p15:guide>
        <p15:guide id="5" pos="5381">
          <p15:clr>
            <a:srgbClr val="A4A3A4"/>
          </p15:clr>
        </p15:guide>
        <p15:guide id="6" pos="2906">
          <p15:clr>
            <a:srgbClr val="A4A3A4"/>
          </p15:clr>
        </p15:guide>
        <p15:guide id="7" pos="306">
          <p15:clr>
            <a:srgbClr val="A4A3A4"/>
          </p15:clr>
        </p15:guide>
        <p15:guide id="8" pos="48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29E"/>
    <a:srgbClr val="FAE1E4"/>
    <a:srgbClr val="FBDBDE"/>
    <a:srgbClr val="FC404B"/>
    <a:srgbClr val="F9E9B9"/>
    <a:srgbClr val="F4BA37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9" autoAdjust="0"/>
    <p:restoredTop sz="97612" autoAdjust="0"/>
  </p:normalViewPr>
  <p:slideViewPr>
    <p:cSldViewPr snapToGrid="0" showGuides="1">
      <p:cViewPr varScale="1">
        <p:scale>
          <a:sx n="85" d="100"/>
          <a:sy n="85" d="100"/>
        </p:scale>
        <p:origin x="696" y="60"/>
      </p:cViewPr>
      <p:guideLst>
        <p:guide orient="horz" pos="912"/>
        <p:guide orient="horz" pos="1715"/>
        <p:guide orient="horz" pos="2996"/>
        <p:guide orient="horz" pos="127"/>
        <p:guide pos="5381"/>
        <p:guide pos="2906"/>
        <p:guide pos="306"/>
        <p:guide pos="480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5EA1A-1530-4A37-841B-38D6C61FADFA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3EFB5-5A7F-45F6-89EC-752C188AE2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27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3D755-FE1D-4AAD-8D2A-E10928659C9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AA752-C8FA-496E-BFAE-4D76DD9A6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1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Linkz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It is</a:t>
            </a:r>
            <a:r>
              <a:rPr lang="en-US" baseline="0" dirty="0"/>
              <a:t> a management system that connects physical products with digital content. In other words, it lets your products speak for themselves.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AA752-C8FA-496E-BFAE-4D76DD9A6E0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42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AA752-C8FA-496E-BFAE-4D76DD9A6E0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099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AA752-C8FA-496E-BFAE-4D76DD9A6E0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AA752-C8FA-496E-BFAE-4D76DD9A6E0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inkz-Logo-Shape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88" r="30523" b="29470"/>
          <a:stretch/>
        </p:blipFill>
        <p:spPr>
          <a:xfrm>
            <a:off x="3457405" y="0"/>
            <a:ext cx="5686607" cy="51435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591627" y="599674"/>
            <a:ext cx="3154973" cy="1375715"/>
            <a:chOff x="591615" y="599672"/>
            <a:chExt cx="3154973" cy="1375715"/>
          </a:xfrm>
        </p:grpSpPr>
        <p:pic>
          <p:nvPicPr>
            <p:cNvPr id="10" name="Picture 9" descr="linkz-logo-FINAL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615" y="599672"/>
              <a:ext cx="3154973" cy="1375715"/>
            </a:xfrm>
            <a:prstGeom prst="rect">
              <a:avLst/>
            </a:prstGeom>
          </p:spPr>
        </p:pic>
        <p:pic>
          <p:nvPicPr>
            <p:cNvPr id="11" name="Picture 10" descr="Linkz-Logo-Shape_Logo.png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058" y="732401"/>
              <a:ext cx="416973" cy="4169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445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inkz-Logo-Shape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8365" y="0"/>
            <a:ext cx="7272592" cy="5143500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551894" y="785812"/>
            <a:ext cx="2272700" cy="991003"/>
            <a:chOff x="591615" y="599672"/>
            <a:chExt cx="3154973" cy="1375715"/>
          </a:xfrm>
        </p:grpSpPr>
        <p:pic>
          <p:nvPicPr>
            <p:cNvPr id="7" name="Picture 6" descr="linkz-logo-FINAL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615" y="599672"/>
              <a:ext cx="3154973" cy="1375715"/>
            </a:xfrm>
            <a:prstGeom prst="rect">
              <a:avLst/>
            </a:prstGeom>
          </p:spPr>
        </p:pic>
        <p:pic>
          <p:nvPicPr>
            <p:cNvPr id="8" name="Picture 7" descr="Linkz-Logo-Shape_Logo.png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058" y="732401"/>
              <a:ext cx="416973" cy="4169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424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551894" y="785812"/>
            <a:ext cx="2272700" cy="991003"/>
            <a:chOff x="591615" y="599672"/>
            <a:chExt cx="3154973" cy="1375715"/>
          </a:xfrm>
        </p:grpSpPr>
        <p:pic>
          <p:nvPicPr>
            <p:cNvPr id="7" name="Picture 6" descr="linkz-logo-FINAL.png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615" y="599672"/>
              <a:ext cx="3154973" cy="1375715"/>
            </a:xfrm>
            <a:prstGeom prst="rect">
              <a:avLst/>
            </a:prstGeom>
          </p:spPr>
        </p:pic>
        <p:pic>
          <p:nvPicPr>
            <p:cNvPr id="8" name="Picture 7" descr="Linkz-Logo-Shape_Logo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058" y="732401"/>
              <a:ext cx="416973" cy="416973"/>
            </a:xfrm>
            <a:prstGeom prst="rect">
              <a:avLst/>
            </a:prstGeom>
          </p:spPr>
        </p:pic>
      </p:grpSp>
      <p:pic>
        <p:nvPicPr>
          <p:cNvPr id="4" name="Picture 3" descr="Linkz-Logo-Shape.pn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807872" y="-93348"/>
            <a:ext cx="3273180" cy="343939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808321" y="-355774"/>
            <a:ext cx="3386091" cy="3522391"/>
          </a:xfrm>
          <a:custGeom>
            <a:avLst/>
            <a:gdLst>
              <a:gd name="connsiteX0" fmla="*/ 0 w 3360499"/>
              <a:gd name="connsiteY0" fmla="*/ 0 h 3271838"/>
              <a:gd name="connsiteX1" fmla="*/ 3360499 w 3360499"/>
              <a:gd name="connsiteY1" fmla="*/ 0 h 3271838"/>
              <a:gd name="connsiteX2" fmla="*/ 3360499 w 3360499"/>
              <a:gd name="connsiteY2" fmla="*/ 3271838 h 3271838"/>
              <a:gd name="connsiteX3" fmla="*/ 0 w 3360499"/>
              <a:gd name="connsiteY3" fmla="*/ 3271838 h 3271838"/>
              <a:gd name="connsiteX4" fmla="*/ 0 w 3360499"/>
              <a:gd name="connsiteY4" fmla="*/ 0 h 3271838"/>
              <a:gd name="connsiteX0" fmla="*/ 4276 w 3364775"/>
              <a:gd name="connsiteY0" fmla="*/ 0 h 3271838"/>
              <a:gd name="connsiteX1" fmla="*/ 3364775 w 3364775"/>
              <a:gd name="connsiteY1" fmla="*/ 0 h 3271838"/>
              <a:gd name="connsiteX2" fmla="*/ 3364775 w 3364775"/>
              <a:gd name="connsiteY2" fmla="*/ 3271838 h 3271838"/>
              <a:gd name="connsiteX3" fmla="*/ 4276 w 3364775"/>
              <a:gd name="connsiteY3" fmla="*/ 3271838 h 3271838"/>
              <a:gd name="connsiteX4" fmla="*/ 4276 w 3364775"/>
              <a:gd name="connsiteY4" fmla="*/ 0 h 3271838"/>
              <a:gd name="connsiteX0" fmla="*/ 0 w 3360499"/>
              <a:gd name="connsiteY0" fmla="*/ 3271838 h 3271838"/>
              <a:gd name="connsiteX1" fmla="*/ 3360499 w 3360499"/>
              <a:gd name="connsiteY1" fmla="*/ 0 h 3271838"/>
              <a:gd name="connsiteX2" fmla="*/ 3360499 w 3360499"/>
              <a:gd name="connsiteY2" fmla="*/ 3271838 h 3271838"/>
              <a:gd name="connsiteX3" fmla="*/ 0 w 3360499"/>
              <a:gd name="connsiteY3" fmla="*/ 3271838 h 3271838"/>
              <a:gd name="connsiteX0" fmla="*/ 115327 w 3475826"/>
              <a:gd name="connsiteY0" fmla="*/ 3618089 h 3618089"/>
              <a:gd name="connsiteX1" fmla="*/ 660453 w 3475826"/>
              <a:gd name="connsiteY1" fmla="*/ 326914 h 3618089"/>
              <a:gd name="connsiteX2" fmla="*/ 3475826 w 3475826"/>
              <a:gd name="connsiteY2" fmla="*/ 346251 h 3618089"/>
              <a:gd name="connsiteX3" fmla="*/ 3475826 w 3475826"/>
              <a:gd name="connsiteY3" fmla="*/ 3618089 h 3618089"/>
              <a:gd name="connsiteX4" fmla="*/ 115327 w 3475826"/>
              <a:gd name="connsiteY4" fmla="*/ 3618089 h 3618089"/>
              <a:gd name="connsiteX0" fmla="*/ 416264 w 3093639"/>
              <a:gd name="connsiteY0" fmla="*/ 3387191 h 3618089"/>
              <a:gd name="connsiteX1" fmla="*/ 278266 w 3093639"/>
              <a:gd name="connsiteY1" fmla="*/ 326914 h 3618089"/>
              <a:gd name="connsiteX2" fmla="*/ 3093639 w 3093639"/>
              <a:gd name="connsiteY2" fmla="*/ 346251 h 3618089"/>
              <a:gd name="connsiteX3" fmla="*/ 3093639 w 3093639"/>
              <a:gd name="connsiteY3" fmla="*/ 3618089 h 3618089"/>
              <a:gd name="connsiteX4" fmla="*/ 416264 w 3093639"/>
              <a:gd name="connsiteY4" fmla="*/ 3387191 h 3618089"/>
              <a:gd name="connsiteX0" fmla="*/ 708716 w 3386091"/>
              <a:gd name="connsiteY0" fmla="*/ 3387191 h 3618089"/>
              <a:gd name="connsiteX1" fmla="*/ 570718 w 3386091"/>
              <a:gd name="connsiteY1" fmla="*/ 326914 h 3618089"/>
              <a:gd name="connsiteX2" fmla="*/ 3386091 w 3386091"/>
              <a:gd name="connsiteY2" fmla="*/ 346251 h 3618089"/>
              <a:gd name="connsiteX3" fmla="*/ 3386091 w 3386091"/>
              <a:gd name="connsiteY3" fmla="*/ 3618089 h 3618089"/>
              <a:gd name="connsiteX4" fmla="*/ 708716 w 3386091"/>
              <a:gd name="connsiteY4" fmla="*/ 3387191 h 3618089"/>
              <a:gd name="connsiteX0" fmla="*/ 708716 w 3386091"/>
              <a:gd name="connsiteY0" fmla="*/ 3387191 h 3387191"/>
              <a:gd name="connsiteX1" fmla="*/ 570718 w 3386091"/>
              <a:gd name="connsiteY1" fmla="*/ 326914 h 3387191"/>
              <a:gd name="connsiteX2" fmla="*/ 3386091 w 3386091"/>
              <a:gd name="connsiteY2" fmla="*/ 346251 h 3387191"/>
              <a:gd name="connsiteX3" fmla="*/ 3347605 w 3386091"/>
              <a:gd name="connsiteY3" fmla="*/ 3348707 h 3387191"/>
              <a:gd name="connsiteX4" fmla="*/ 708716 w 3386091"/>
              <a:gd name="connsiteY4" fmla="*/ 3387191 h 3387191"/>
              <a:gd name="connsiteX0" fmla="*/ 708716 w 3386091"/>
              <a:gd name="connsiteY0" fmla="*/ 3387191 h 3515848"/>
              <a:gd name="connsiteX1" fmla="*/ 570718 w 3386091"/>
              <a:gd name="connsiteY1" fmla="*/ 326914 h 3515848"/>
              <a:gd name="connsiteX2" fmla="*/ 3386091 w 3386091"/>
              <a:gd name="connsiteY2" fmla="*/ 346251 h 3515848"/>
              <a:gd name="connsiteX3" fmla="*/ 3347605 w 3386091"/>
              <a:gd name="connsiteY3" fmla="*/ 3348707 h 3515848"/>
              <a:gd name="connsiteX4" fmla="*/ 708716 w 3386091"/>
              <a:gd name="connsiteY4" fmla="*/ 3387191 h 3515848"/>
              <a:gd name="connsiteX0" fmla="*/ 708716 w 3386091"/>
              <a:gd name="connsiteY0" fmla="*/ 3387191 h 3495055"/>
              <a:gd name="connsiteX1" fmla="*/ 570718 w 3386091"/>
              <a:gd name="connsiteY1" fmla="*/ 326914 h 3495055"/>
              <a:gd name="connsiteX2" fmla="*/ 3386091 w 3386091"/>
              <a:gd name="connsiteY2" fmla="*/ 346251 h 3495055"/>
              <a:gd name="connsiteX3" fmla="*/ 3376469 w 3386091"/>
              <a:gd name="connsiteY3" fmla="*/ 3242878 h 3495055"/>
              <a:gd name="connsiteX4" fmla="*/ 708716 w 3386091"/>
              <a:gd name="connsiteY4" fmla="*/ 3387191 h 3495055"/>
              <a:gd name="connsiteX0" fmla="*/ 708716 w 3386091"/>
              <a:gd name="connsiteY0" fmla="*/ 3387191 h 3522391"/>
              <a:gd name="connsiteX1" fmla="*/ 570718 w 3386091"/>
              <a:gd name="connsiteY1" fmla="*/ 326914 h 3522391"/>
              <a:gd name="connsiteX2" fmla="*/ 3386091 w 3386091"/>
              <a:gd name="connsiteY2" fmla="*/ 346251 h 3522391"/>
              <a:gd name="connsiteX3" fmla="*/ 3376469 w 3386091"/>
              <a:gd name="connsiteY3" fmla="*/ 3242878 h 3522391"/>
              <a:gd name="connsiteX4" fmla="*/ 708716 w 3386091"/>
              <a:gd name="connsiteY4" fmla="*/ 3387191 h 3522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6091" h="3522391">
                <a:moveTo>
                  <a:pt x="708716" y="3387191"/>
                </a:moveTo>
                <a:cubicBezTo>
                  <a:pt x="-424394" y="2647850"/>
                  <a:pt x="10635" y="872220"/>
                  <a:pt x="570718" y="326914"/>
                </a:cubicBezTo>
                <a:cubicBezTo>
                  <a:pt x="1130801" y="-218392"/>
                  <a:pt x="3099670" y="10982"/>
                  <a:pt x="3386091" y="346251"/>
                </a:cubicBezTo>
                <a:cubicBezTo>
                  <a:pt x="3382884" y="1311793"/>
                  <a:pt x="3379676" y="2277336"/>
                  <a:pt x="3376469" y="3242878"/>
                </a:cubicBezTo>
                <a:cubicBezTo>
                  <a:pt x="2544946" y="3409639"/>
                  <a:pt x="1193866" y="3691848"/>
                  <a:pt x="708716" y="3387191"/>
                </a:cubicBezTo>
                <a:close/>
              </a:path>
            </a:pathLst>
          </a:cu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9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" y="4373591"/>
            <a:ext cx="9144001" cy="769915"/>
          </a:xfrm>
          <a:prstGeom prst="rect">
            <a:avLst/>
          </a:prstGeom>
        </p:spPr>
      </p:pic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7991836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7786255" y="3666086"/>
            <a:ext cx="994179" cy="994179"/>
            <a:chOff x="7786243" y="3666080"/>
            <a:chExt cx="994179" cy="994179"/>
          </a:xfrm>
        </p:grpSpPr>
        <p:pic>
          <p:nvPicPr>
            <p:cNvPr id="11" name="Picture 10" descr="Linkz-Logo-Shape.png"/>
            <p:cNvPicPr>
              <a:picLocks noChangeAspect="1"/>
            </p:cNvPicPr>
            <p:nvPr userDrawn="1"/>
          </p:nvPicPr>
          <p:blipFill rotWithShape="1">
            <a:blip r:embed="rId3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00" b="99150" l="8400" r="97050">
                          <a14:foregroundMark x1="8400" y1="3350" x2="8400" y2="3350"/>
                          <a14:foregroundMark x1="15150" y1="95750" x2="15150" y2="95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86243" y="3666080"/>
              <a:ext cx="994179" cy="994179"/>
            </a:xfrm>
            <a:prstGeom prst="rect">
              <a:avLst/>
            </a:prstGeom>
          </p:spPr>
        </p:pic>
        <p:pic>
          <p:nvPicPr>
            <p:cNvPr id="12" name="Picture 11" descr="Linkz-Logo-Shape_Logo.png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551" y="3761665"/>
              <a:ext cx="798180" cy="79818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 userDrawn="1"/>
        </p:nvSpPr>
        <p:spPr>
          <a:xfrm>
            <a:off x="125215" y="4605791"/>
            <a:ext cx="2416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 ©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Linkz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 (2017)</a:t>
            </a:r>
          </a:p>
        </p:txBody>
      </p:sp>
    </p:spTree>
    <p:extLst>
      <p:ext uri="{BB962C8B-B14F-4D97-AF65-F5344CB8AC3E}">
        <p14:creationId xmlns:p14="http://schemas.microsoft.com/office/powerpoint/2010/main" val="520782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" y="4373591"/>
            <a:ext cx="9144001" cy="769915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7991836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195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" y="4373591"/>
            <a:ext cx="9144001" cy="7699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37" y="201613"/>
            <a:ext cx="5644369" cy="81468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>
                <a:latin typeface="Open Sans"/>
                <a:cs typeface="Open San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59" y="1724083"/>
            <a:ext cx="5644369" cy="2669329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defRPr sz="1800">
                <a:latin typeface="Open Sans"/>
                <a:cs typeface="Open Sans"/>
              </a:defRPr>
            </a:lvl1pPr>
            <a:lvl2pPr marL="630238" indent="-173038">
              <a:defRPr sz="1600">
                <a:latin typeface="Open Sans"/>
                <a:cs typeface="Open Sans"/>
              </a:defRPr>
            </a:lvl2pPr>
            <a:lvl3pPr marL="1089025" indent="-174625">
              <a:defRPr sz="1400">
                <a:latin typeface="Open Sans"/>
                <a:cs typeface="Open Sans"/>
              </a:defRPr>
            </a:lvl3pPr>
            <a:lvl4pPr marL="1546225" indent="-174625">
              <a:defRPr sz="1200">
                <a:latin typeface="Open Sans"/>
                <a:cs typeface="Open Sans"/>
              </a:defRPr>
            </a:lvl4pPr>
            <a:lvl5pPr marL="1995488" indent="-166688">
              <a:defRPr sz="1050"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" y="1017606"/>
            <a:ext cx="4363721" cy="431934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96537" y="1035397"/>
            <a:ext cx="3848101" cy="382274"/>
          </a:xfrm>
          <a:prstGeom prst="rect">
            <a:avLst/>
          </a:prstGeom>
        </p:spPr>
        <p:txBody>
          <a:bodyPr vert="horz" lIns="0" rIns="0" bIns="0"/>
          <a:lstStyle>
            <a:lvl1pPr marL="0" indent="0">
              <a:buNone/>
              <a:defRPr sz="1600" i="1">
                <a:solidFill>
                  <a:schemeClr val="bg1"/>
                </a:solidFill>
                <a:latin typeface="Open Sans Semibold"/>
                <a:cs typeface="Open Sans Semibold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7991836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7786255" y="3666086"/>
            <a:ext cx="994179" cy="994179"/>
            <a:chOff x="7786243" y="3666080"/>
            <a:chExt cx="994179" cy="994179"/>
          </a:xfrm>
        </p:grpSpPr>
        <p:pic>
          <p:nvPicPr>
            <p:cNvPr id="18" name="Picture 17" descr="Linkz-Logo-Shape.png"/>
            <p:cNvPicPr>
              <a:picLocks noChangeAspect="1"/>
            </p:cNvPicPr>
            <p:nvPr userDrawn="1"/>
          </p:nvPicPr>
          <p:blipFill rotWithShape="1">
            <a:blip r:embed="rId3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00" b="99150" l="8400" r="97050">
                          <a14:foregroundMark x1="8400" y1="3350" x2="8400" y2="3350"/>
                          <a14:foregroundMark x1="15150" y1="95750" x2="15150" y2="95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86243" y="3666080"/>
              <a:ext cx="994179" cy="994179"/>
            </a:xfrm>
            <a:prstGeom prst="rect">
              <a:avLst/>
            </a:prstGeom>
          </p:spPr>
        </p:pic>
        <p:pic>
          <p:nvPicPr>
            <p:cNvPr id="19" name="Picture 18" descr="Linkz-Logo-Shape_Logo.png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551" y="3761665"/>
              <a:ext cx="798180" cy="79818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 userDrawn="1"/>
        </p:nvSpPr>
        <p:spPr>
          <a:xfrm>
            <a:off x="125215" y="4605791"/>
            <a:ext cx="2416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 ©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Linkz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 (2017)</a:t>
            </a:r>
          </a:p>
        </p:txBody>
      </p:sp>
    </p:spTree>
    <p:extLst>
      <p:ext uri="{BB962C8B-B14F-4D97-AF65-F5344CB8AC3E}">
        <p14:creationId xmlns:p14="http://schemas.microsoft.com/office/powerpoint/2010/main" val="68381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" y="4373591"/>
            <a:ext cx="9144001" cy="7699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37" y="201613"/>
            <a:ext cx="5644369" cy="81468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>
                <a:latin typeface="Open Sans"/>
                <a:cs typeface="Open San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59" y="1724083"/>
            <a:ext cx="5644369" cy="2669329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defRPr sz="1800">
                <a:latin typeface="Open Sans"/>
                <a:cs typeface="Open Sans"/>
              </a:defRPr>
            </a:lvl1pPr>
            <a:lvl2pPr marL="630238" indent="-173038">
              <a:defRPr sz="1600">
                <a:latin typeface="Open Sans"/>
                <a:cs typeface="Open Sans"/>
              </a:defRPr>
            </a:lvl2pPr>
            <a:lvl3pPr marL="1089025" indent="-174625">
              <a:defRPr sz="1400">
                <a:latin typeface="Open Sans"/>
                <a:cs typeface="Open Sans"/>
              </a:defRPr>
            </a:lvl3pPr>
            <a:lvl4pPr marL="1546225" indent="-174625">
              <a:defRPr sz="1200">
                <a:latin typeface="Open Sans"/>
                <a:cs typeface="Open Sans"/>
              </a:defRPr>
            </a:lvl4pPr>
            <a:lvl5pPr marL="1995488" indent="-166688">
              <a:defRPr sz="1050"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" y="1017606"/>
            <a:ext cx="4363721" cy="431934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96537" y="1035397"/>
            <a:ext cx="3848101" cy="382274"/>
          </a:xfrm>
          <a:prstGeom prst="rect">
            <a:avLst/>
          </a:prstGeom>
        </p:spPr>
        <p:txBody>
          <a:bodyPr vert="horz" lIns="0" rIns="0" bIns="0"/>
          <a:lstStyle>
            <a:lvl1pPr marL="0" indent="0">
              <a:buNone/>
              <a:defRPr sz="1600" i="1">
                <a:solidFill>
                  <a:schemeClr val="bg1"/>
                </a:solidFill>
                <a:latin typeface="Open Sans Semibold"/>
                <a:cs typeface="Open Sans Semibold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7991836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426827" y="-358059"/>
            <a:ext cx="2776755" cy="3840775"/>
          </a:xfrm>
          <a:custGeom>
            <a:avLst/>
            <a:gdLst>
              <a:gd name="connsiteX0" fmla="*/ 0 w 3360499"/>
              <a:gd name="connsiteY0" fmla="*/ 0 h 3271838"/>
              <a:gd name="connsiteX1" fmla="*/ 3360499 w 3360499"/>
              <a:gd name="connsiteY1" fmla="*/ 0 h 3271838"/>
              <a:gd name="connsiteX2" fmla="*/ 3360499 w 3360499"/>
              <a:gd name="connsiteY2" fmla="*/ 3271838 h 3271838"/>
              <a:gd name="connsiteX3" fmla="*/ 0 w 3360499"/>
              <a:gd name="connsiteY3" fmla="*/ 3271838 h 3271838"/>
              <a:gd name="connsiteX4" fmla="*/ 0 w 3360499"/>
              <a:gd name="connsiteY4" fmla="*/ 0 h 3271838"/>
              <a:gd name="connsiteX0" fmla="*/ 4276 w 3364775"/>
              <a:gd name="connsiteY0" fmla="*/ 0 h 3271838"/>
              <a:gd name="connsiteX1" fmla="*/ 3364775 w 3364775"/>
              <a:gd name="connsiteY1" fmla="*/ 0 h 3271838"/>
              <a:gd name="connsiteX2" fmla="*/ 3364775 w 3364775"/>
              <a:gd name="connsiteY2" fmla="*/ 3271838 h 3271838"/>
              <a:gd name="connsiteX3" fmla="*/ 4276 w 3364775"/>
              <a:gd name="connsiteY3" fmla="*/ 3271838 h 3271838"/>
              <a:gd name="connsiteX4" fmla="*/ 4276 w 3364775"/>
              <a:gd name="connsiteY4" fmla="*/ 0 h 3271838"/>
              <a:gd name="connsiteX0" fmla="*/ 0 w 3360499"/>
              <a:gd name="connsiteY0" fmla="*/ 3271838 h 3271838"/>
              <a:gd name="connsiteX1" fmla="*/ 3360499 w 3360499"/>
              <a:gd name="connsiteY1" fmla="*/ 0 h 3271838"/>
              <a:gd name="connsiteX2" fmla="*/ 3360499 w 3360499"/>
              <a:gd name="connsiteY2" fmla="*/ 3271838 h 3271838"/>
              <a:gd name="connsiteX3" fmla="*/ 0 w 3360499"/>
              <a:gd name="connsiteY3" fmla="*/ 3271838 h 3271838"/>
              <a:gd name="connsiteX0" fmla="*/ 115327 w 3475826"/>
              <a:gd name="connsiteY0" fmla="*/ 3618089 h 3618089"/>
              <a:gd name="connsiteX1" fmla="*/ 660453 w 3475826"/>
              <a:gd name="connsiteY1" fmla="*/ 326914 h 3618089"/>
              <a:gd name="connsiteX2" fmla="*/ 3475826 w 3475826"/>
              <a:gd name="connsiteY2" fmla="*/ 346251 h 3618089"/>
              <a:gd name="connsiteX3" fmla="*/ 3475826 w 3475826"/>
              <a:gd name="connsiteY3" fmla="*/ 3618089 h 3618089"/>
              <a:gd name="connsiteX4" fmla="*/ 115327 w 3475826"/>
              <a:gd name="connsiteY4" fmla="*/ 3618089 h 3618089"/>
              <a:gd name="connsiteX0" fmla="*/ 416264 w 3093639"/>
              <a:gd name="connsiteY0" fmla="*/ 3387191 h 3618089"/>
              <a:gd name="connsiteX1" fmla="*/ 278266 w 3093639"/>
              <a:gd name="connsiteY1" fmla="*/ 326914 h 3618089"/>
              <a:gd name="connsiteX2" fmla="*/ 3093639 w 3093639"/>
              <a:gd name="connsiteY2" fmla="*/ 346251 h 3618089"/>
              <a:gd name="connsiteX3" fmla="*/ 3093639 w 3093639"/>
              <a:gd name="connsiteY3" fmla="*/ 3618089 h 3618089"/>
              <a:gd name="connsiteX4" fmla="*/ 416264 w 3093639"/>
              <a:gd name="connsiteY4" fmla="*/ 3387191 h 3618089"/>
              <a:gd name="connsiteX0" fmla="*/ 708716 w 3386091"/>
              <a:gd name="connsiteY0" fmla="*/ 3387191 h 3618089"/>
              <a:gd name="connsiteX1" fmla="*/ 570718 w 3386091"/>
              <a:gd name="connsiteY1" fmla="*/ 326914 h 3618089"/>
              <a:gd name="connsiteX2" fmla="*/ 3386091 w 3386091"/>
              <a:gd name="connsiteY2" fmla="*/ 346251 h 3618089"/>
              <a:gd name="connsiteX3" fmla="*/ 3386091 w 3386091"/>
              <a:gd name="connsiteY3" fmla="*/ 3618089 h 3618089"/>
              <a:gd name="connsiteX4" fmla="*/ 708716 w 3386091"/>
              <a:gd name="connsiteY4" fmla="*/ 3387191 h 3618089"/>
              <a:gd name="connsiteX0" fmla="*/ 708716 w 3386091"/>
              <a:gd name="connsiteY0" fmla="*/ 3387191 h 3387191"/>
              <a:gd name="connsiteX1" fmla="*/ 570718 w 3386091"/>
              <a:gd name="connsiteY1" fmla="*/ 326914 h 3387191"/>
              <a:gd name="connsiteX2" fmla="*/ 3386091 w 3386091"/>
              <a:gd name="connsiteY2" fmla="*/ 346251 h 3387191"/>
              <a:gd name="connsiteX3" fmla="*/ 3347605 w 3386091"/>
              <a:gd name="connsiteY3" fmla="*/ 3348707 h 3387191"/>
              <a:gd name="connsiteX4" fmla="*/ 708716 w 3386091"/>
              <a:gd name="connsiteY4" fmla="*/ 3387191 h 3387191"/>
              <a:gd name="connsiteX0" fmla="*/ 708716 w 3386091"/>
              <a:gd name="connsiteY0" fmla="*/ 3387191 h 3515848"/>
              <a:gd name="connsiteX1" fmla="*/ 570718 w 3386091"/>
              <a:gd name="connsiteY1" fmla="*/ 326914 h 3515848"/>
              <a:gd name="connsiteX2" fmla="*/ 3386091 w 3386091"/>
              <a:gd name="connsiteY2" fmla="*/ 346251 h 3515848"/>
              <a:gd name="connsiteX3" fmla="*/ 3347605 w 3386091"/>
              <a:gd name="connsiteY3" fmla="*/ 3348707 h 3515848"/>
              <a:gd name="connsiteX4" fmla="*/ 708716 w 3386091"/>
              <a:gd name="connsiteY4" fmla="*/ 3387191 h 3515848"/>
              <a:gd name="connsiteX0" fmla="*/ 708716 w 3386091"/>
              <a:gd name="connsiteY0" fmla="*/ 3387191 h 3495055"/>
              <a:gd name="connsiteX1" fmla="*/ 570718 w 3386091"/>
              <a:gd name="connsiteY1" fmla="*/ 326914 h 3495055"/>
              <a:gd name="connsiteX2" fmla="*/ 3386091 w 3386091"/>
              <a:gd name="connsiteY2" fmla="*/ 346251 h 3495055"/>
              <a:gd name="connsiteX3" fmla="*/ 3376469 w 3386091"/>
              <a:gd name="connsiteY3" fmla="*/ 3242878 h 3495055"/>
              <a:gd name="connsiteX4" fmla="*/ 708716 w 3386091"/>
              <a:gd name="connsiteY4" fmla="*/ 3387191 h 3495055"/>
              <a:gd name="connsiteX0" fmla="*/ 708716 w 3386091"/>
              <a:gd name="connsiteY0" fmla="*/ 3387191 h 3522391"/>
              <a:gd name="connsiteX1" fmla="*/ 570718 w 3386091"/>
              <a:gd name="connsiteY1" fmla="*/ 326914 h 3522391"/>
              <a:gd name="connsiteX2" fmla="*/ 3386091 w 3386091"/>
              <a:gd name="connsiteY2" fmla="*/ 346251 h 3522391"/>
              <a:gd name="connsiteX3" fmla="*/ 3376469 w 3386091"/>
              <a:gd name="connsiteY3" fmla="*/ 3242878 h 3522391"/>
              <a:gd name="connsiteX4" fmla="*/ 708716 w 3386091"/>
              <a:gd name="connsiteY4" fmla="*/ 3387191 h 3522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6091" h="3522391">
                <a:moveTo>
                  <a:pt x="708716" y="3387191"/>
                </a:moveTo>
                <a:cubicBezTo>
                  <a:pt x="-424394" y="2647850"/>
                  <a:pt x="10635" y="872220"/>
                  <a:pt x="570718" y="326914"/>
                </a:cubicBezTo>
                <a:cubicBezTo>
                  <a:pt x="1130801" y="-218392"/>
                  <a:pt x="3099670" y="10982"/>
                  <a:pt x="3386091" y="346251"/>
                </a:cubicBezTo>
                <a:cubicBezTo>
                  <a:pt x="3382884" y="1311793"/>
                  <a:pt x="3379676" y="2277336"/>
                  <a:pt x="3376469" y="3242878"/>
                </a:cubicBezTo>
                <a:cubicBezTo>
                  <a:pt x="2544946" y="3409639"/>
                  <a:pt x="1193866" y="3691848"/>
                  <a:pt x="708716" y="3387191"/>
                </a:cubicBezTo>
                <a:close/>
              </a:path>
            </a:pathLst>
          </a:custGeom>
        </p:spPr>
        <p:txBody>
          <a:bodyPr vert="horz"/>
          <a:lstStyle/>
          <a:p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7786255" y="3666086"/>
            <a:ext cx="994179" cy="994179"/>
            <a:chOff x="7786243" y="3666080"/>
            <a:chExt cx="994179" cy="994179"/>
          </a:xfrm>
        </p:grpSpPr>
        <p:pic>
          <p:nvPicPr>
            <p:cNvPr id="19" name="Picture 18" descr="Linkz-Logo-Shape.png"/>
            <p:cNvPicPr>
              <a:picLocks noChangeAspect="1"/>
            </p:cNvPicPr>
            <p:nvPr userDrawn="1"/>
          </p:nvPicPr>
          <p:blipFill rotWithShape="1">
            <a:blip r:embed="rId3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00" b="99150" l="8400" r="97050">
                          <a14:foregroundMark x1="8400" y1="3350" x2="8400" y2="3350"/>
                          <a14:foregroundMark x1="15150" y1="95750" x2="15150" y2="95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86243" y="3666080"/>
              <a:ext cx="994179" cy="994179"/>
            </a:xfrm>
            <a:prstGeom prst="rect">
              <a:avLst/>
            </a:prstGeom>
          </p:spPr>
        </p:pic>
        <p:pic>
          <p:nvPicPr>
            <p:cNvPr id="20" name="Picture 19" descr="Linkz-Logo-Shape_Logo.png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551" y="3761665"/>
              <a:ext cx="798180" cy="79818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 userDrawn="1"/>
        </p:nvSpPr>
        <p:spPr>
          <a:xfrm>
            <a:off x="125215" y="4605791"/>
            <a:ext cx="2416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 ©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Linkz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 (2017)</a:t>
            </a:r>
          </a:p>
        </p:txBody>
      </p:sp>
    </p:spTree>
    <p:extLst>
      <p:ext uri="{BB962C8B-B14F-4D97-AF65-F5344CB8AC3E}">
        <p14:creationId xmlns:p14="http://schemas.microsoft.com/office/powerpoint/2010/main" val="16314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" y="4373591"/>
            <a:ext cx="9144001" cy="7699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37" y="201613"/>
            <a:ext cx="5644369" cy="81468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>
                <a:latin typeface="Open Sans"/>
                <a:cs typeface="Open San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59" y="1724083"/>
            <a:ext cx="5644369" cy="2669329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defRPr sz="1800">
                <a:latin typeface="Open Sans"/>
                <a:cs typeface="Open Sans"/>
              </a:defRPr>
            </a:lvl1pPr>
            <a:lvl2pPr marL="630238" indent="-173038">
              <a:defRPr sz="1600">
                <a:latin typeface="Open Sans"/>
                <a:cs typeface="Open Sans"/>
              </a:defRPr>
            </a:lvl2pPr>
            <a:lvl3pPr marL="1089025" indent="-174625">
              <a:defRPr sz="1400">
                <a:latin typeface="Open Sans"/>
                <a:cs typeface="Open Sans"/>
              </a:defRPr>
            </a:lvl3pPr>
            <a:lvl4pPr marL="1546225" indent="-174625">
              <a:defRPr sz="1200">
                <a:latin typeface="Open Sans"/>
                <a:cs typeface="Open Sans"/>
              </a:defRPr>
            </a:lvl4pPr>
            <a:lvl5pPr marL="1995488" indent="-166688">
              <a:defRPr sz="1050"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" y="1017606"/>
            <a:ext cx="4363721" cy="431934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96537" y="1035397"/>
            <a:ext cx="3848101" cy="382274"/>
          </a:xfrm>
          <a:prstGeom prst="rect">
            <a:avLst/>
          </a:prstGeom>
        </p:spPr>
        <p:txBody>
          <a:bodyPr vert="horz" lIns="0" rIns="0" bIns="0"/>
          <a:lstStyle>
            <a:lvl1pPr marL="0" indent="0">
              <a:buNone/>
              <a:defRPr sz="1600" i="1">
                <a:solidFill>
                  <a:schemeClr val="bg1"/>
                </a:solidFill>
                <a:latin typeface="Open Sans Semibold"/>
                <a:cs typeface="Open Sans Semibold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7991836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25215" y="4605791"/>
            <a:ext cx="2416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 ©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Linkz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 (2017)</a:t>
            </a:r>
          </a:p>
        </p:txBody>
      </p:sp>
    </p:spTree>
    <p:extLst>
      <p:ext uri="{BB962C8B-B14F-4D97-AF65-F5344CB8AC3E}">
        <p14:creationId xmlns:p14="http://schemas.microsoft.com/office/powerpoint/2010/main" val="789242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17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5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8" r:id="rId4"/>
    <p:sldLayoutId id="2147483657" r:id="rId5"/>
    <p:sldLayoutId id="2147483650" r:id="rId6"/>
    <p:sldLayoutId id="2147483663" r:id="rId7"/>
    <p:sldLayoutId id="2147483660" r:id="rId8"/>
    <p:sldLayoutId id="2147483655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1.wav"/><Relationship Id="rId7" Type="http://schemas.openxmlformats.org/officeDocument/2006/relationships/image" Target="../media/image12.png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mailto:linkz@linkz-im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e.linkz.im/g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499519" y="49125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41900" y="3109842"/>
            <a:ext cx="3799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Nós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conectamos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 o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seu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 </a:t>
            </a:r>
            <a:r>
              <a:rPr lang="en-US" sz="3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offline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para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 o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seu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 </a:t>
            </a:r>
            <a:r>
              <a:rPr lang="en-US" sz="3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cs typeface="Open Sans"/>
              </a:rPr>
              <a:t>online</a:t>
            </a:r>
          </a:p>
        </p:txBody>
      </p:sp>
    </p:spTree>
    <p:extLst>
      <p:ext uri="{BB962C8B-B14F-4D97-AF65-F5344CB8AC3E}">
        <p14:creationId xmlns:p14="http://schemas.microsoft.com/office/powerpoint/2010/main" val="400500407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35" y="279364"/>
            <a:ext cx="8255449" cy="680130"/>
          </a:xfrm>
        </p:spPr>
        <p:txBody>
          <a:bodyPr lIns="0" tIns="0" rIns="0" bIns="0"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é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?</a:t>
            </a:r>
          </a:p>
        </p:txBody>
      </p:sp>
      <p:pic>
        <p:nvPicPr>
          <p:cNvPr id="6" name="image4.png"/>
          <p:cNvPicPr/>
          <p:nvPr/>
        </p:nvPicPr>
        <p:blipFill>
          <a:blip r:embed="rId6">
            <a:extLst/>
          </a:blip>
          <a:srcRect l="17075" r="42998"/>
          <a:stretch>
            <a:fillRect/>
          </a:stretch>
        </p:blipFill>
        <p:spPr>
          <a:xfrm>
            <a:off x="-1" y="1469582"/>
            <a:ext cx="2022929" cy="29685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" name="Group 11"/>
          <p:cNvGrpSpPr/>
          <p:nvPr/>
        </p:nvGrpSpPr>
        <p:grpSpPr>
          <a:xfrm>
            <a:off x="6885818" y="1882175"/>
            <a:ext cx="2045919" cy="1904535"/>
            <a:chOff x="6885808" y="1882171"/>
            <a:chExt cx="2045919" cy="1904535"/>
          </a:xfrm>
        </p:grpSpPr>
        <p:pic>
          <p:nvPicPr>
            <p:cNvPr id="10" name="Picture 9" descr="Screen Shot 2016-01-29 at 13.32.25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5808" y="1882171"/>
              <a:ext cx="2045919" cy="1904535"/>
            </a:xfrm>
            <a:prstGeom prst="rect">
              <a:avLst/>
            </a:prstGeom>
          </p:spPr>
        </p:pic>
        <p:pic>
          <p:nvPicPr>
            <p:cNvPr id="11" name="Picture 10" descr="Screen Shot 2016-01-29 at 13.33.21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4751" y="2107938"/>
              <a:ext cx="1688585" cy="1045331"/>
            </a:xfrm>
            <a:prstGeom prst="rect">
              <a:avLst/>
            </a:prstGeom>
          </p:spPr>
        </p:pic>
      </p:grpSp>
      <p:sp>
        <p:nvSpPr>
          <p:cNvPr id="5" name="Content Placeholder 7"/>
          <p:cNvSpPr txBox="1">
            <a:spLocks/>
          </p:cNvSpPr>
          <p:nvPr/>
        </p:nvSpPr>
        <p:spPr>
          <a:xfrm>
            <a:off x="2488069" y="1811942"/>
            <a:ext cx="3882251" cy="19574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200"/>
              </a:spcBef>
              <a:spcAft>
                <a:spcPts val="1200"/>
              </a:spcAft>
              <a:buClr>
                <a:srgbClr val="FFC000"/>
              </a:buClr>
              <a:buSzPct val="100000"/>
              <a:buFont typeface="Arial"/>
              <a:buNone/>
            </a:pPr>
            <a:r>
              <a:rPr lang="en-US" sz="24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Um </a:t>
            </a:r>
            <a:r>
              <a:rPr lang="en-US" sz="24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sistema</a:t>
            </a:r>
            <a:r>
              <a:rPr lang="en-US" sz="24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</a:t>
            </a:r>
            <a:r>
              <a:rPr lang="en-US" sz="24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gerenciamento</a:t>
            </a:r>
            <a:r>
              <a:rPr lang="en-US" sz="24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</a:t>
            </a:r>
            <a:r>
              <a:rPr lang="en-US" sz="24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conecta</a:t>
            </a:r>
            <a:r>
              <a:rPr lang="en-US" sz="24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produtos</a:t>
            </a:r>
            <a:r>
              <a:rPr lang="en-US" sz="24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à </a:t>
            </a:r>
            <a:r>
              <a:rPr lang="en-US" sz="24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conteúdos</a:t>
            </a:r>
            <a:r>
              <a:rPr lang="en-US" sz="24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digitais</a:t>
            </a:r>
            <a:r>
              <a:rPr lang="en-US" sz="24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.</a:t>
            </a:r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9657473"/>
      </p:ext>
    </p:extLst>
  </p:cSld>
  <p:clrMapOvr>
    <a:masterClrMapping/>
  </p:clrMapOvr>
  <p:transition spd="slow" advTm="912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35" y="253447"/>
            <a:ext cx="8255449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faz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leitura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vários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formatos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… </a:t>
            </a:r>
            <a:endParaRPr lang="en-US" sz="2800" b="1" i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006965" y="1440368"/>
            <a:ext cx="1434185" cy="2115650"/>
            <a:chOff x="3730485" y="1431729"/>
            <a:chExt cx="1434185" cy="21156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30485" y="2107941"/>
              <a:ext cx="1431639" cy="1439438"/>
            </a:xfrm>
            <a:prstGeom prst="rect">
              <a:avLst/>
            </a:prstGeom>
          </p:spPr>
        </p:pic>
        <p:sp>
          <p:nvSpPr>
            <p:cNvPr id="9" name="Content Placeholder 7"/>
            <p:cNvSpPr txBox="1">
              <a:spLocks/>
            </p:cNvSpPr>
            <p:nvPr/>
          </p:nvSpPr>
          <p:spPr>
            <a:xfrm>
              <a:off x="3765045" y="1431729"/>
              <a:ext cx="1399625" cy="71940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4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QR codes</a:t>
              </a:r>
            </a:p>
          </p:txBody>
        </p:sp>
      </p:grpSp>
      <p:sp>
        <p:nvSpPr>
          <p:cNvPr id="11" name="Content Placeholder 7"/>
          <p:cNvSpPr txBox="1">
            <a:spLocks/>
          </p:cNvSpPr>
          <p:nvPr/>
        </p:nvSpPr>
        <p:spPr>
          <a:xfrm>
            <a:off x="2549117" y="4466729"/>
            <a:ext cx="4952349" cy="560498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ct val="0"/>
              </a:spcBef>
              <a:buNone/>
              <a:defRPr sz="2800" b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… e </a:t>
            </a:r>
            <a:r>
              <a:rPr lang="en-US" dirty="0" err="1"/>
              <a:t>muitos</a:t>
            </a:r>
            <a:r>
              <a:rPr lang="en-US" dirty="0"/>
              <a:t> </a:t>
            </a:r>
            <a:r>
              <a:rPr lang="en-US" dirty="0" err="1"/>
              <a:t>outros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breve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892800" y="1431729"/>
            <a:ext cx="3141133" cy="2328701"/>
            <a:chOff x="5771843" y="1431729"/>
            <a:chExt cx="3141133" cy="2328701"/>
          </a:xfrm>
        </p:grpSpPr>
        <p:sp>
          <p:nvSpPr>
            <p:cNvPr id="10" name="Content Placeholder 7"/>
            <p:cNvSpPr txBox="1">
              <a:spLocks/>
            </p:cNvSpPr>
            <p:nvPr/>
          </p:nvSpPr>
          <p:spPr>
            <a:xfrm>
              <a:off x="5771843" y="1431729"/>
              <a:ext cx="3141133" cy="71940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4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Marcas</a:t>
              </a:r>
              <a:r>
                <a:rPr lang="en-US" sz="24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24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d’água</a:t>
              </a:r>
              <a:r>
                <a:rPr lang="en-US" sz="24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24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digitais</a:t>
              </a:r>
              <a:endParaRPr lang="en-US" sz="24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2" descr="Related imag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45097" y="2142497"/>
              <a:ext cx="1610742" cy="1617933"/>
            </a:xfrm>
            <a:prstGeom prst="rect">
              <a:avLst/>
            </a:prstGeom>
            <a:noFill/>
          </p:spPr>
        </p:pic>
      </p:grpSp>
      <p:grpSp>
        <p:nvGrpSpPr>
          <p:cNvPr id="20" name="Group 19"/>
          <p:cNvGrpSpPr/>
          <p:nvPr/>
        </p:nvGrpSpPr>
        <p:grpSpPr>
          <a:xfrm>
            <a:off x="3255208" y="1845667"/>
            <a:ext cx="1384297" cy="2577554"/>
            <a:chOff x="3802501" y="1854301"/>
            <a:chExt cx="1239946" cy="2318753"/>
          </a:xfrm>
        </p:grpSpPr>
        <p:pic>
          <p:nvPicPr>
            <p:cNvPr id="17" name="image2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60382" r="19836"/>
            <a:stretch>
              <a:fillRect/>
            </a:stretch>
          </p:blipFill>
          <p:spPr>
            <a:xfrm>
              <a:off x="3802501" y="1854301"/>
              <a:ext cx="1239946" cy="2318753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9" name="Picture 18" descr="Screen Shot 2016-01-27 at 13.35.13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947" y="2341195"/>
              <a:ext cx="982308" cy="145136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973590" y="1851202"/>
            <a:ext cx="1384297" cy="2577554"/>
            <a:chOff x="6607275" y="1842559"/>
            <a:chExt cx="1467693" cy="2577554"/>
          </a:xfrm>
        </p:grpSpPr>
        <p:pic>
          <p:nvPicPr>
            <p:cNvPr id="22" name="image2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60382" r="19836"/>
            <a:stretch>
              <a:fillRect/>
            </a:stretch>
          </p:blipFill>
          <p:spPr>
            <a:xfrm>
              <a:off x="6607275" y="1842559"/>
              <a:ext cx="1467693" cy="2577554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4" name="Picture 23" descr="Screen Shot 2016-01-27 at 13.38.0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2135" y="2379091"/>
              <a:ext cx="1149074" cy="1620810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431800" y="1419986"/>
            <a:ext cx="2565400" cy="2698280"/>
            <a:chOff x="431800" y="1419986"/>
            <a:chExt cx="2565400" cy="269828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99" t="33732" r="221" b="9426"/>
            <a:stretch/>
          </p:blipFill>
          <p:spPr>
            <a:xfrm>
              <a:off x="696949" y="1952435"/>
              <a:ext cx="2136860" cy="1848767"/>
            </a:xfrm>
            <a:prstGeom prst="rect">
              <a:avLst/>
            </a:prstGeom>
          </p:spPr>
        </p:pic>
        <p:pic>
          <p:nvPicPr>
            <p:cNvPr id="14" name="Picture 2" descr="https://www.linkz-im.com/bar/barcode.php?code=731010068353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691" y="3032321"/>
              <a:ext cx="1888735" cy="1085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Content Placeholder 7"/>
            <p:cNvSpPr txBox="1">
              <a:spLocks/>
            </p:cNvSpPr>
            <p:nvPr/>
          </p:nvSpPr>
          <p:spPr>
            <a:xfrm>
              <a:off x="431800" y="1419986"/>
              <a:ext cx="2565400" cy="549728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4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Códigos</a:t>
              </a:r>
              <a:r>
                <a:rPr lang="en-US" sz="24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de Barras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50550" y="1831495"/>
            <a:ext cx="1365066" cy="2557171"/>
            <a:chOff x="1853047" y="1848766"/>
            <a:chExt cx="1447303" cy="2557171"/>
          </a:xfrm>
        </p:grpSpPr>
        <p:pic>
          <p:nvPicPr>
            <p:cNvPr id="15" name="image2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60382" r="19836"/>
            <a:stretch>
              <a:fillRect/>
            </a:stretch>
          </p:blipFill>
          <p:spPr>
            <a:xfrm>
              <a:off x="1853047" y="1848766"/>
              <a:ext cx="1447303" cy="2557171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" name="Picture 2" descr="Screen Shot 2016-01-27 at 13.21.19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4878" y="2406372"/>
              <a:ext cx="1136648" cy="1566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055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9779"/>
            <a:ext cx="9144000" cy="680130"/>
          </a:xfrm>
        </p:spPr>
        <p:txBody>
          <a:bodyPr lIns="0" tIns="0" rIns="0" bIns="0"/>
          <a:lstStyle/>
          <a:p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Nosso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sistema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gerenciamento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ajuda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você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criar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gerenciar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e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medir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campanhas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vendas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de forma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dinâmica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</a:p>
        </p:txBody>
      </p:sp>
      <p:pic>
        <p:nvPicPr>
          <p:cNvPr id="4" name="Picture 3" descr="Screen Shot 2016-01-25 at 15.16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6" y="1652802"/>
            <a:ext cx="1939870" cy="2321187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Screen Shot 2016-01-25 at 15.19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225" y="1652797"/>
            <a:ext cx="2247499" cy="2321188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2"/>
          <p:cNvGrpSpPr/>
          <p:nvPr/>
        </p:nvGrpSpPr>
        <p:grpSpPr>
          <a:xfrm>
            <a:off x="5201923" y="1496178"/>
            <a:ext cx="3270879" cy="2477806"/>
            <a:chOff x="5283200" y="1496178"/>
            <a:chExt cx="3270879" cy="2477806"/>
          </a:xfrm>
        </p:grpSpPr>
        <p:pic>
          <p:nvPicPr>
            <p:cNvPr id="11" name="Picture 10" descr="Screen Shot 2016-04-22 at 10.40.0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200" y="1652796"/>
              <a:ext cx="3028016" cy="2321188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101000" sy="101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42893" y="1496178"/>
              <a:ext cx="1211186" cy="1431586"/>
            </a:xfrm>
            <a:prstGeom prst="rect">
              <a:avLst/>
            </a:prstGeom>
            <a:effectLst>
              <a:outerShdw blurRad="50800" dist="254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7773865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501"/>
            <a:ext cx="9144000" cy="680130"/>
          </a:xfrm>
        </p:spPr>
        <p:txBody>
          <a:bodyPr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plataforma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ajuda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você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customizar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de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maneira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única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interatividade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com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cada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usuário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58164" y="1507068"/>
            <a:ext cx="3653281" cy="2970263"/>
            <a:chOff x="2558154" y="1507067"/>
            <a:chExt cx="3653281" cy="2970263"/>
          </a:xfrm>
        </p:grpSpPr>
        <p:pic>
          <p:nvPicPr>
            <p:cNvPr id="3" name="Picture 2" descr="Screen Shot 2016-01-09 at 20.06.20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6172">
              <a:off x="3424501" y="1574284"/>
              <a:ext cx="1649391" cy="1898879"/>
            </a:xfrm>
            <a:prstGeom prst="rect">
              <a:avLst/>
            </a:prstGeom>
          </p:spPr>
        </p:pic>
        <p:pic>
          <p:nvPicPr>
            <p:cNvPr id="8" name="Picture 7" descr="Screen Shot 2016-01-09 at 20.20.56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8483" y="3314435"/>
              <a:ext cx="652952" cy="1051978"/>
            </a:xfrm>
            <a:prstGeom prst="rect">
              <a:avLst/>
            </a:prstGeom>
          </p:spPr>
        </p:pic>
        <p:sp>
          <p:nvSpPr>
            <p:cNvPr id="14" name="Freeform 13"/>
            <p:cNvSpPr/>
            <p:nvPr/>
          </p:nvSpPr>
          <p:spPr>
            <a:xfrm>
              <a:off x="3615269" y="2726268"/>
              <a:ext cx="186267" cy="169333"/>
            </a:xfrm>
            <a:custGeom>
              <a:avLst/>
              <a:gdLst>
                <a:gd name="connsiteX0" fmla="*/ 0 w 186267"/>
                <a:gd name="connsiteY0" fmla="*/ 169333 h 169333"/>
                <a:gd name="connsiteX1" fmla="*/ 33867 w 186267"/>
                <a:gd name="connsiteY1" fmla="*/ 0 h 169333"/>
                <a:gd name="connsiteX2" fmla="*/ 186267 w 186267"/>
                <a:gd name="connsiteY2" fmla="*/ 76200 h 169333"/>
                <a:gd name="connsiteX3" fmla="*/ 186267 w 186267"/>
                <a:gd name="connsiteY3" fmla="*/ 76200 h 169333"/>
                <a:gd name="connsiteX4" fmla="*/ 186267 w 186267"/>
                <a:gd name="connsiteY4" fmla="*/ 76200 h 16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267" h="169333">
                  <a:moveTo>
                    <a:pt x="0" y="169333"/>
                  </a:moveTo>
                  <a:cubicBezTo>
                    <a:pt x="1411" y="92427"/>
                    <a:pt x="2823" y="15522"/>
                    <a:pt x="33867" y="0"/>
                  </a:cubicBezTo>
                  <a:lnTo>
                    <a:pt x="186267" y="76200"/>
                  </a:lnTo>
                  <a:lnTo>
                    <a:pt x="186267" y="76200"/>
                  </a:lnTo>
                  <a:lnTo>
                    <a:pt x="186267" y="76200"/>
                  </a:lnTo>
                </a:path>
              </a:pathLst>
            </a:custGeom>
            <a:ln>
              <a:solidFill>
                <a:srgbClr val="59595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470402" y="1507067"/>
              <a:ext cx="144553" cy="211667"/>
            </a:xfrm>
            <a:custGeom>
              <a:avLst/>
              <a:gdLst>
                <a:gd name="connsiteX0" fmla="*/ 42333 w 144553"/>
                <a:gd name="connsiteY0" fmla="*/ 0 h 211667"/>
                <a:gd name="connsiteX1" fmla="*/ 143933 w 144553"/>
                <a:gd name="connsiteY1" fmla="*/ 143933 h 211667"/>
                <a:gd name="connsiteX2" fmla="*/ 0 w 144553"/>
                <a:gd name="connsiteY2" fmla="*/ 211667 h 211667"/>
                <a:gd name="connsiteX3" fmla="*/ 0 w 144553"/>
                <a:gd name="connsiteY3" fmla="*/ 211667 h 21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553" h="211667">
                  <a:moveTo>
                    <a:pt x="42333" y="0"/>
                  </a:moveTo>
                  <a:cubicBezTo>
                    <a:pt x="96660" y="54327"/>
                    <a:pt x="150988" y="108655"/>
                    <a:pt x="143933" y="143933"/>
                  </a:cubicBezTo>
                  <a:cubicBezTo>
                    <a:pt x="136878" y="179211"/>
                    <a:pt x="0" y="211667"/>
                    <a:pt x="0" y="211667"/>
                  </a:cubicBezTo>
                  <a:lnTo>
                    <a:pt x="0" y="211667"/>
                  </a:lnTo>
                </a:path>
              </a:pathLst>
            </a:custGeom>
            <a:ln>
              <a:solidFill>
                <a:srgbClr val="59595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572000" y="2870201"/>
              <a:ext cx="203200" cy="226223"/>
            </a:xfrm>
            <a:custGeom>
              <a:avLst/>
              <a:gdLst>
                <a:gd name="connsiteX0" fmla="*/ 0 w 203200"/>
                <a:gd name="connsiteY0" fmla="*/ 0 h 226223"/>
                <a:gd name="connsiteX1" fmla="*/ 33867 w 203200"/>
                <a:gd name="connsiteY1" fmla="*/ 220133 h 226223"/>
                <a:gd name="connsiteX2" fmla="*/ 203200 w 203200"/>
                <a:gd name="connsiteY2" fmla="*/ 169333 h 226223"/>
                <a:gd name="connsiteX3" fmla="*/ 203200 w 203200"/>
                <a:gd name="connsiteY3" fmla="*/ 169333 h 22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" h="226223">
                  <a:moveTo>
                    <a:pt x="0" y="0"/>
                  </a:moveTo>
                  <a:cubicBezTo>
                    <a:pt x="0" y="95955"/>
                    <a:pt x="0" y="191911"/>
                    <a:pt x="33867" y="220133"/>
                  </a:cubicBezTo>
                  <a:cubicBezTo>
                    <a:pt x="67734" y="248355"/>
                    <a:pt x="203200" y="169333"/>
                    <a:pt x="203200" y="169333"/>
                  </a:cubicBezTo>
                  <a:lnTo>
                    <a:pt x="203200" y="169333"/>
                  </a:lnTo>
                </a:path>
              </a:pathLst>
            </a:custGeom>
            <a:ln>
              <a:solidFill>
                <a:srgbClr val="59595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2558154" y="3461667"/>
              <a:ext cx="295437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>
                <a:buNone/>
                <a:defRPr sz="1800"/>
              </a:pP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Sua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marca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ganha</a:t>
              </a:r>
              <a:r>
                <a:rPr lang="en-US" sz="2000" b="1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visibilidade</a:t>
              </a:r>
              <a:r>
                <a:rPr lang="en-US" sz="2000" b="1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e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oferece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exclusividade</a:t>
              </a:r>
              <a:endParaRPr lang="en-US" sz="2000" dirty="0">
                <a:solidFill>
                  <a:srgbClr val="595959"/>
                </a:solidFill>
                <a:latin typeface="Open Sans"/>
                <a:ea typeface="Open Sans" panose="020B0606030504020204" pitchFamily="34" charset="0"/>
                <a:cs typeface="Open San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08550" y="944924"/>
            <a:ext cx="4235450" cy="2870604"/>
            <a:chOff x="4908550" y="944921"/>
            <a:chExt cx="4235450" cy="2870604"/>
          </a:xfrm>
        </p:grpSpPr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6002868" y="1876533"/>
              <a:ext cx="3141132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 sz="1800"/>
              </a:pP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Informação</a:t>
              </a:r>
              <a:r>
                <a:rPr lang="en-US" sz="2000" b="1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de </a:t>
              </a: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pagamento</a:t>
              </a:r>
              <a:r>
                <a:rPr lang="en-US" sz="2000" b="1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compra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compartilhamento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descontos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entretenimento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e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muito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mais</a:t>
              </a:r>
              <a:endParaRPr lang="en-US" sz="2000" dirty="0">
                <a:solidFill>
                  <a:srgbClr val="595959"/>
                </a:solidFill>
                <a:latin typeface="Open Sans"/>
                <a:ea typeface="Open Sans" panose="020B0606030504020204" pitchFamily="34" charset="0"/>
                <a:cs typeface="Open Sans"/>
              </a:endParaRPr>
            </a:p>
          </p:txBody>
        </p:sp>
        <p:pic>
          <p:nvPicPr>
            <p:cNvPr id="11" name="Picture 10" descr="Screen Shot 2016-01-09 at 20.23.43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8550" y="1762302"/>
              <a:ext cx="958850" cy="802593"/>
            </a:xfrm>
            <a:prstGeom prst="rect">
              <a:avLst/>
            </a:prstGeom>
          </p:spPr>
        </p:pic>
        <p:sp>
          <p:nvSpPr>
            <p:cNvPr id="15" name="Rounded Rectangular Callout 14"/>
            <p:cNvSpPr/>
            <p:nvPr/>
          </p:nvSpPr>
          <p:spPr>
            <a:xfrm>
              <a:off x="7105952" y="944921"/>
              <a:ext cx="1848067" cy="835531"/>
            </a:xfrm>
            <a:prstGeom prst="wedgeRoundRectCallout">
              <a:avLst>
                <a:gd name="adj1" fmla="val -62680"/>
                <a:gd name="adj2" fmla="val 34438"/>
                <a:gd name="adj3" fmla="val 16667"/>
              </a:avLst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que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você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vê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na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tela</a:t>
              </a:r>
              <a:endParaRPr lang="en-US" i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99534" y="1699364"/>
            <a:ext cx="3115743" cy="2534384"/>
            <a:chOff x="499524" y="1699364"/>
            <a:chExt cx="3115743" cy="2534384"/>
          </a:xfrm>
        </p:grpSpPr>
        <p:pic>
          <p:nvPicPr>
            <p:cNvPr id="6" name="Picture 5" descr="Screen Shot 2016-01-09 at 20.11.53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0727" y="1699364"/>
              <a:ext cx="764540" cy="71120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499524" y="1735651"/>
              <a:ext cx="2319866" cy="2498097"/>
              <a:chOff x="499524" y="1735651"/>
              <a:chExt cx="2319866" cy="2498097"/>
            </a:xfrm>
          </p:grpSpPr>
          <p:sp>
            <p:nvSpPr>
              <p:cNvPr id="26" name="Text Placeholder 3"/>
              <p:cNvSpPr txBox="1">
                <a:spLocks/>
              </p:cNvSpPr>
              <p:nvPr/>
            </p:nvSpPr>
            <p:spPr>
              <a:xfrm>
                <a:off x="499524" y="1735651"/>
                <a:ext cx="231986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r">
                  <a:buNone/>
                  <a:defRPr sz="1800"/>
                </a:pPr>
                <a:r>
                  <a:rPr lang="en-US" sz="2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Usuário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 </a:t>
                </a:r>
                <a:r>
                  <a:rPr lang="en-US" sz="2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digitaliza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 o “</a:t>
                </a:r>
                <a:r>
                  <a:rPr lang="en-US" sz="2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alvo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”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/>
                  <a:ea typeface="Open Sans" panose="020B0606030504020204" pitchFamily="34" charset="0"/>
                  <a:cs typeface="Open Sans"/>
                </a:endParaRPr>
              </a:p>
            </p:txBody>
          </p:sp>
          <p:sp>
            <p:nvSpPr>
              <p:cNvPr id="16" name="Rounded Rectangular Callout 15"/>
              <p:cNvSpPr/>
              <p:nvPr/>
            </p:nvSpPr>
            <p:spPr>
              <a:xfrm>
                <a:off x="587828" y="2819400"/>
                <a:ext cx="2032662" cy="1414348"/>
              </a:xfrm>
              <a:prstGeom prst="wedgeRoundRectCallout">
                <a:avLst>
                  <a:gd name="adj1" fmla="val 36453"/>
                  <a:gd name="adj2" fmla="val -80197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“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Código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”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que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 app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possa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ler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QR code,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código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de barras,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marca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d’água</a:t>
                </a:r>
                <a:endPara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40274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0700" y="1435100"/>
            <a:ext cx="2273300" cy="3708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61200" y="-4470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40179"/>
            <a:ext cx="2286000" cy="37033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1442720"/>
            <a:ext cx="2356020" cy="37007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6760" y="1441450"/>
            <a:ext cx="2423160" cy="370205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47187"/>
            <a:ext cx="8878935" cy="814682"/>
          </a:xfrm>
        </p:spPr>
        <p:txBody>
          <a:bodyPr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Conectar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pessoas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desconectadas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para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conectadas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é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especialmente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benéfico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se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você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tem…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2489200"/>
            <a:ext cx="2108200" cy="830997"/>
          </a:xfrm>
          <a:prstGeom prst="rect">
            <a:avLst/>
          </a:prstGeom>
          <a:solidFill>
            <a:schemeClr val="bg1">
              <a:lumMod val="6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Público</a:t>
            </a:r>
            <a:r>
              <a:rPr lang="en-US" sz="2400" b="1" dirty="0">
                <a:solidFill>
                  <a:schemeClr val="bg1"/>
                </a:solidFill>
              </a:rPr>
              <a:t> aficionado </a:t>
            </a:r>
            <a:r>
              <a:rPr lang="en-US" sz="2400" b="1" dirty="0" err="1">
                <a:solidFill>
                  <a:schemeClr val="bg1"/>
                </a:solidFill>
              </a:rPr>
              <a:t>por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51100" y="2489200"/>
            <a:ext cx="1892300" cy="830997"/>
          </a:xfrm>
          <a:prstGeom prst="rect">
            <a:avLst/>
          </a:prstGeom>
          <a:solidFill>
            <a:schemeClr val="bg1">
              <a:lumMod val="6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Produtos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Complexos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14900" y="2489200"/>
            <a:ext cx="1892300" cy="830997"/>
          </a:xfrm>
          <a:prstGeom prst="rect">
            <a:avLst/>
          </a:prstGeom>
          <a:solidFill>
            <a:schemeClr val="bg1">
              <a:lumMod val="6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Público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 err="1">
                <a:solidFill>
                  <a:schemeClr val="bg1"/>
                </a:solidFill>
              </a:rPr>
              <a:t>Multilingue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37400" y="2489200"/>
            <a:ext cx="1892300" cy="830997"/>
          </a:xfrm>
          <a:prstGeom prst="rect">
            <a:avLst/>
          </a:prstGeom>
          <a:solidFill>
            <a:schemeClr val="bg1">
              <a:lumMod val="6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Público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Cativo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3581400"/>
            <a:ext cx="2095500" cy="1015663"/>
          </a:xfrm>
          <a:prstGeom prst="rect">
            <a:avLst/>
          </a:prstGeom>
          <a:solidFill>
            <a:schemeClr val="bg1">
              <a:lumMod val="6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Saúde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Esportes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Cosméticos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51100" y="3581400"/>
            <a:ext cx="1892300" cy="1015663"/>
          </a:xfrm>
          <a:prstGeom prst="rect">
            <a:avLst/>
          </a:prstGeom>
          <a:solidFill>
            <a:schemeClr val="bg1">
              <a:lumMod val="6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Artesanato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Mobiliário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Beleza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02200" y="3581400"/>
            <a:ext cx="1892300" cy="400110"/>
          </a:xfrm>
          <a:prstGeom prst="rect">
            <a:avLst/>
          </a:prstGeom>
          <a:solidFill>
            <a:schemeClr val="bg1">
              <a:lumMod val="6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Em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toda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Europa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7400" y="3581400"/>
            <a:ext cx="1892300" cy="707886"/>
          </a:xfrm>
          <a:prstGeom prst="rect">
            <a:avLst/>
          </a:prstGeom>
          <a:solidFill>
            <a:schemeClr val="bg1">
              <a:lumMod val="65000"/>
              <a:alpha val="7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Hotéis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Aeroportos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48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677"/>
            <a:ext cx="9143999" cy="680130"/>
          </a:xfrm>
        </p:spPr>
        <p:txBody>
          <a:bodyPr lIns="0" tIns="0" rIns="0" bIns="0"/>
          <a:lstStyle/>
          <a:p>
            <a:pPr lvl="1"/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Linkz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possui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muitas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vantagens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para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os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comerciantes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Open Sans Semibold"/>
              <a:cs typeface="Open Sans Semibold"/>
            </a:endParaRPr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0" y="1548036"/>
            <a:ext cx="9144000" cy="2651122"/>
          </a:xfrm>
          <a:prstGeom prst="rect">
            <a:avLst/>
          </a:prstGeom>
        </p:spPr>
        <p:txBody>
          <a:bodyPr lIns="0" tIns="0" rIns="0" bIns="0" numCol="2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Lê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todos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formatos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nível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SKU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Creação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pagamento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simples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Identificação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automática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idioma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Customizado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usuário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Central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gerenciamento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Análises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poderosas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Feedback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dinâmico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mercado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Desenvolvimento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instantâneo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baixo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Faz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menos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Seguro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79674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529" y="298604"/>
            <a:ext cx="7448595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traz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benefícios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consumidores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420119" y="1598420"/>
            <a:ext cx="6723881" cy="259766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Lê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qualquer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tipo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FFC000"/>
              </a:buClr>
              <a:buSzPct val="100000"/>
            </a:pP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habilitado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quando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você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quiser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Fornece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informação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específica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sobre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Rápida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recompra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Compartilha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feedback,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vantagens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descontos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,…</a:t>
            </a:r>
          </a:p>
          <a:p>
            <a:pPr>
              <a:lnSpc>
                <a:spcPct val="120000"/>
              </a:lnSpc>
              <a:spcBef>
                <a:spcPts val="4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fidelidelidade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cupons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desconto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prêmios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recompensas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,…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69710" y="1489693"/>
            <a:ext cx="1877334" cy="2888712"/>
            <a:chOff x="403388" y="1723570"/>
            <a:chExt cx="1923584" cy="266389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/>
            <a:srcRect l="54937" t="6172" r="7487"/>
            <a:stretch/>
          </p:blipFill>
          <p:spPr>
            <a:xfrm>
              <a:off x="403388" y="1723570"/>
              <a:ext cx="1923584" cy="2663891"/>
            </a:xfrm>
            <a:prstGeom prst="rect">
              <a:avLst/>
            </a:prstGeom>
          </p:spPr>
        </p:pic>
        <p:pic>
          <p:nvPicPr>
            <p:cNvPr id="13" name="Picture 12" descr="Screen Shot 2016-03-30 at 21.03.23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60" y="2031999"/>
              <a:ext cx="1047950" cy="18233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159773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692"/>
            <a:ext cx="9144000" cy="636669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permitirá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as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marcas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aumentem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suas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vendas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e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fidelidade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dos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seus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clientes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860800" y="1516215"/>
            <a:ext cx="4998720" cy="2719381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interação</a:t>
            </a:r>
            <a:r>
              <a:rPr lang="en-US" b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digital 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cliente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comportamento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individual 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endParaRPr lang="en-GB" b="1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Comunicação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direta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através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mensagens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ofertas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customizadas</a:t>
            </a:r>
            <a:endParaRPr lang="en-US" b="1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</a:t>
            </a:r>
            <a:r>
              <a:rPr lang="en-US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nível</a:t>
            </a:r>
            <a:r>
              <a:rPr lang="en-US" b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-SKU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consumidores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de forma individual</a:t>
            </a:r>
          </a:p>
        </p:txBody>
      </p:sp>
      <p:pic>
        <p:nvPicPr>
          <p:cNvPr id="3" name="Picture 2" descr="Screen Shot 2016-06-10 at 15.27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7" y="1801578"/>
            <a:ext cx="3578933" cy="238708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6770" y="1517679"/>
            <a:ext cx="1371637" cy="1431586"/>
          </a:xfrm>
          <a:prstGeom prst="rect">
            <a:avLst/>
          </a:prstGeom>
          <a:effectLst>
            <a:outerShdw blurRad="50800" dist="254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3364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5" y="236169"/>
            <a:ext cx="8013540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Alguns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exemplo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consumidores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253703" y="1504144"/>
            <a:ext cx="2506654" cy="2866249"/>
            <a:chOff x="3507701" y="1485995"/>
            <a:chExt cx="2506654" cy="286624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1015" y="1745095"/>
              <a:ext cx="1405785" cy="2607149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3507701" y="2130634"/>
              <a:ext cx="1038977" cy="2160552"/>
              <a:chOff x="6725479" y="2440608"/>
              <a:chExt cx="1697174" cy="3251342"/>
            </a:xfrm>
          </p:grpSpPr>
          <p:pic>
            <p:nvPicPr>
              <p:cNvPr id="9" name="image10.png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6725479" y="2440608"/>
                <a:ext cx="1697174" cy="32513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13217" y="2860262"/>
                <a:ext cx="1402522" cy="2297041"/>
              </a:xfrm>
              <a:prstGeom prst="rect">
                <a:avLst/>
              </a:prstGeom>
            </p:spPr>
          </p:pic>
        </p:grpSp>
        <p:sp>
          <p:nvSpPr>
            <p:cNvPr id="20" name="Content Placeholder 7"/>
            <p:cNvSpPr txBox="1">
              <a:spLocks/>
            </p:cNvSpPr>
            <p:nvPr/>
          </p:nvSpPr>
          <p:spPr>
            <a:xfrm>
              <a:off x="3608267" y="1485995"/>
              <a:ext cx="2406088" cy="526914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0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Produtos</a:t>
              </a:r>
              <a:r>
                <a:rPr lang="en-US" sz="20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de </a:t>
              </a:r>
              <a:r>
                <a:rPr lang="en-US" sz="20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Limpeza</a:t>
              </a:r>
              <a:endPara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46485" y="1508815"/>
            <a:ext cx="2724485" cy="2741624"/>
            <a:chOff x="6246473" y="1508810"/>
            <a:chExt cx="2724485" cy="2741624"/>
          </a:xfrm>
        </p:grpSpPr>
        <p:sp>
          <p:nvSpPr>
            <p:cNvPr id="3" name="Rectangle 2"/>
            <p:cNvSpPr/>
            <p:nvPr/>
          </p:nvSpPr>
          <p:spPr>
            <a:xfrm rot="623542">
              <a:off x="7516815" y="1904964"/>
              <a:ext cx="1421153" cy="2206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digit.app_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7809">
              <a:off x="7452037" y="2030187"/>
              <a:ext cx="1518921" cy="2132644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6246473" y="2020647"/>
              <a:ext cx="1132637" cy="2229787"/>
              <a:chOff x="6869044" y="1258958"/>
              <a:chExt cx="1634433" cy="3235738"/>
            </a:xfrm>
          </p:grpSpPr>
          <p:pic>
            <p:nvPicPr>
              <p:cNvPr id="17" name="image10.png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6869044" y="1258958"/>
                <a:ext cx="1634433" cy="323573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8" name="Picture 17" descr="DigitVarmland_,microsite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34696" y="1660167"/>
                <a:ext cx="1360153" cy="2403834"/>
              </a:xfrm>
              <a:prstGeom prst="rect">
                <a:avLst/>
              </a:prstGeom>
            </p:spPr>
          </p:pic>
        </p:grpSp>
        <p:sp>
          <p:nvSpPr>
            <p:cNvPr id="21" name="Content Placeholder 7"/>
            <p:cNvSpPr txBox="1">
              <a:spLocks/>
            </p:cNvSpPr>
            <p:nvPr/>
          </p:nvSpPr>
          <p:spPr>
            <a:xfrm>
              <a:off x="7337487" y="1508810"/>
              <a:ext cx="976767" cy="409070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0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Eventos</a:t>
              </a:r>
              <a:endPara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90096" y="1452816"/>
            <a:ext cx="2159911" cy="2408327"/>
            <a:chOff x="590096" y="1452813"/>
            <a:chExt cx="2159911" cy="2408327"/>
          </a:xfrm>
        </p:grpSpPr>
        <p:sp>
          <p:nvSpPr>
            <p:cNvPr id="19" name="Content Placeholder 7"/>
            <p:cNvSpPr txBox="1">
              <a:spLocks/>
            </p:cNvSpPr>
            <p:nvPr/>
          </p:nvSpPr>
          <p:spPr>
            <a:xfrm>
              <a:off x="590096" y="1452813"/>
              <a:ext cx="2159911" cy="48925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0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Bebidas</a:t>
              </a:r>
              <a:endPara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1927" y="2151391"/>
              <a:ext cx="652555" cy="1709749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42245" y="2118831"/>
            <a:ext cx="1001181" cy="2132844"/>
            <a:chOff x="3089584" y="504867"/>
            <a:chExt cx="3195868" cy="6808247"/>
          </a:xfrm>
        </p:grpSpPr>
        <p:pic>
          <p:nvPicPr>
            <p:cNvPr id="27" name="image10.pn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089584" y="504867"/>
              <a:ext cx="3195868" cy="6808247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8" name="Picture 27" descr="Cocomojo Linkz.jp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2104" y="1371463"/>
              <a:ext cx="2717920" cy="48243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5531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5" y="256088"/>
            <a:ext cx="8013540" cy="616857"/>
          </a:xfrm>
        </p:spPr>
        <p:txBody>
          <a:bodyPr lIns="0" tIns="0" rIns="0" bIns="0"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as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pessoas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falam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sobre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06186" y="1703618"/>
            <a:ext cx="3240314" cy="1153884"/>
          </a:xfrm>
          <a:prstGeom prst="wedgeRoundRectCallout">
            <a:avLst>
              <a:gd name="adj1" fmla="val 43895"/>
              <a:gd name="adj2" fmla="val 69294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Nós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renovamos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Linkz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porque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ajuda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falar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diretamente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nossos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consumidores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finais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680357" y="3447142"/>
            <a:ext cx="1814286" cy="607786"/>
          </a:xfrm>
          <a:prstGeom prst="wedgeRoundRectCallout">
            <a:avLst>
              <a:gd name="adj1" fmla="val 64241"/>
              <a:gd name="adj2" fmla="val -26228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É simples !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350658" y="1683660"/>
            <a:ext cx="1427842" cy="1092199"/>
          </a:xfrm>
          <a:prstGeom prst="wedgeRoundRectCallout">
            <a:avLst>
              <a:gd name="adj1" fmla="val 43895"/>
              <a:gd name="adj2" fmla="val 69294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Nossos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clientes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querem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6613069" y="1660075"/>
            <a:ext cx="1923142" cy="1070429"/>
          </a:xfrm>
          <a:prstGeom prst="wedgeRoundRectCallout">
            <a:avLst>
              <a:gd name="adj1" fmla="val -43130"/>
              <a:gd name="adj2" fmla="val 62948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fácil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rápido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barato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alternativas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3790041" y="3138719"/>
            <a:ext cx="3738830" cy="1088571"/>
          </a:xfrm>
          <a:prstGeom prst="wedgeRoundRectCallout">
            <a:avLst>
              <a:gd name="adj1" fmla="val -41215"/>
              <a:gd name="adj2" fmla="val -64561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cinco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será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padrão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interatividade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nossos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clientes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sempre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desejarem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22669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35" y="345552"/>
            <a:ext cx="7529875" cy="680130"/>
          </a:xfrm>
        </p:spPr>
        <p:txBody>
          <a:bodyPr lIns="0" tIns="0" rIns="0" bIns="0"/>
          <a:lstStyle/>
          <a:p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pode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ser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ativado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por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qualquer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tipo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‘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mídia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’</a:t>
            </a:r>
            <a:endParaRPr lang="en-US" b="1" dirty="0">
              <a:solidFill>
                <a:srgbClr val="5A5A5A"/>
              </a:solidFill>
              <a:ea typeface="Open Sans Semibold" panose="020B0706030804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85849" y="1519673"/>
            <a:ext cx="7123267" cy="488127"/>
          </a:xfrm>
        </p:spPr>
        <p:txBody>
          <a:bodyPr/>
          <a:lstStyle/>
          <a:p>
            <a:pPr marL="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sz="2000" b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casa							Na </a:t>
            </a:r>
            <a:r>
              <a:rPr lang="en-US" sz="2000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loja</a:t>
            </a:r>
            <a:endParaRPr lang="en-US" sz="2000" b="1" i="1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0" y="2076633"/>
            <a:ext cx="9144000" cy="2166184"/>
          </a:xfrm>
          <a:prstGeom prst="rect">
            <a:avLst/>
          </a:prstGeom>
        </p:spPr>
        <p:txBody>
          <a:bodyPr lIns="0" tIns="0" rIns="0" bIns="0" numCol="2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Panfleto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dentro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embalagem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barras EAN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já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existente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Rótulo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d’água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Imagens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catálogos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d’água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Mídia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Social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Mala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Direta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(via e-mail)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Avisos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via Bluetooth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NFC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RFID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Testeira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gôndolas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Pontos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Venda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Barras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Recibo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Caixa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7498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5660"/>
            <a:ext cx="9144000" cy="680130"/>
          </a:xfrm>
        </p:spPr>
        <p:txBody>
          <a:bodyPr lIns="0" tIns="0" rIns="0" bIns="0"/>
          <a:lstStyle/>
          <a:p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O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painel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de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controle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fornece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acompanhamento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completo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de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todas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suas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campanhas</a:t>
            </a:r>
            <a:endParaRPr lang="en-US" b="1" dirty="0">
              <a:solidFill>
                <a:srgbClr val="5A5A5A"/>
              </a:solidFill>
              <a:ea typeface="Open Sans Semibold" panose="020B0706030804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-1" y="1799781"/>
            <a:ext cx="6942667" cy="2787861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Crie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campanhas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Construa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microsites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minutos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Não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é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necessário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conhecimento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web design 	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Atualize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freqüência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obter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respostas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forma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dinâmica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assim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imagem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Rastreie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interações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momento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acontecem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Screen Shot 2016-03-01 at 12.42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08" y="729461"/>
            <a:ext cx="2509165" cy="2002263"/>
          </a:xfrm>
          <a:prstGeom prst="rect">
            <a:avLst/>
          </a:prstGeom>
          <a:ln>
            <a:solidFill>
              <a:srgbClr val="838484"/>
            </a:solidFill>
          </a:ln>
          <a:effectLst>
            <a:outerShdw blurRad="50800" dist="38100" dir="252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Screen Shot 2016-03-01 at 12.15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291" y="1536971"/>
            <a:ext cx="2113643" cy="2171750"/>
          </a:xfrm>
          <a:prstGeom prst="rect">
            <a:avLst/>
          </a:prstGeom>
          <a:ln>
            <a:solidFill>
              <a:srgbClr val="838484"/>
            </a:solidFill>
          </a:ln>
          <a:effectLst>
            <a:outerShdw blurRad="50800" dist="38100" dir="252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950003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1613"/>
            <a:ext cx="9144000" cy="680130"/>
          </a:xfrm>
        </p:spPr>
        <p:txBody>
          <a:bodyPr lIns="0" tIns="0" rIns="0" bIns="0"/>
          <a:lstStyle/>
          <a:p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O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painel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de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controle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mostra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,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em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detalhes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,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qual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consumidor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“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leu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” (scan)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qual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produto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,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quando</a:t>
            </a:r>
            <a:r>
              <a:rPr lang="en-US" b="1" dirty="0">
                <a:solidFill>
                  <a:srgbClr val="5A5A5A"/>
                </a:solidFill>
                <a:ea typeface="Open Sans Semibold" panose="020B0706030804020204" pitchFamily="34" charset="0"/>
              </a:rPr>
              <a:t> e </a:t>
            </a:r>
            <a:r>
              <a:rPr lang="en-US" b="1" dirty="0" err="1">
                <a:solidFill>
                  <a:srgbClr val="5A5A5A"/>
                </a:solidFill>
                <a:ea typeface="Open Sans Semibold" panose="020B0706030804020204" pitchFamily="34" charset="0"/>
              </a:rPr>
              <a:t>onde</a:t>
            </a:r>
            <a:endParaRPr lang="en-US" b="1" dirty="0">
              <a:solidFill>
                <a:srgbClr val="5A5A5A"/>
              </a:solidFill>
              <a:ea typeface="Open Sans Semibold" panose="020B0706030804020204" pitchFamily="34" charset="0"/>
            </a:endParaRPr>
          </a:p>
        </p:txBody>
      </p:sp>
      <p:pic>
        <p:nvPicPr>
          <p:cNvPr id="6" name="image6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3739" y="1600175"/>
            <a:ext cx="3928534" cy="263316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1625" y="1314120"/>
            <a:ext cx="2516267" cy="29741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80" y="1992291"/>
            <a:ext cx="2403518" cy="16907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7504" y="1035406"/>
            <a:ext cx="2330857" cy="176580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77800" y="2142067"/>
            <a:ext cx="2856488" cy="1384995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1400" b="1" dirty="0"/>
              <a:t>Aplicações do Painel de Controle</a:t>
            </a:r>
          </a:p>
          <a:p>
            <a:pPr>
              <a:buFont typeface="Arial" pitchFamily="34" charset="0"/>
              <a:buChar char="•"/>
            </a:pPr>
            <a:r>
              <a:rPr lang="pt-BR" sz="1400" dirty="0"/>
              <a:t> Rastreamento da Distribuição</a:t>
            </a:r>
          </a:p>
          <a:p>
            <a:pPr>
              <a:buFont typeface="Arial" pitchFamily="34" charset="0"/>
              <a:buChar char="•"/>
            </a:pPr>
            <a:r>
              <a:rPr lang="pt-BR" sz="1400" dirty="0"/>
              <a:t> Teste de variação/mudança A-B</a:t>
            </a:r>
          </a:p>
          <a:p>
            <a:pPr>
              <a:buFont typeface="Arial" pitchFamily="34" charset="0"/>
              <a:buChar char="•"/>
            </a:pPr>
            <a:r>
              <a:rPr lang="pt-BR" sz="1400" dirty="0"/>
              <a:t> Acompanhamento para atacadistas</a:t>
            </a:r>
          </a:p>
          <a:p>
            <a:pPr>
              <a:buFont typeface="Arial" pitchFamily="34" charset="0"/>
              <a:buChar char="•"/>
            </a:pPr>
            <a:r>
              <a:rPr lang="pt-BR" sz="1400" dirty="0"/>
              <a:t> Testes de Design</a:t>
            </a:r>
          </a:p>
          <a:p>
            <a:pPr>
              <a:buFont typeface="Arial" pitchFamily="34" charset="0"/>
              <a:buChar char="•"/>
            </a:pPr>
            <a:r>
              <a:rPr lang="pt-BR" sz="1400" dirty="0"/>
              <a:t> Performance do SKU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245963" y="1049867"/>
            <a:ext cx="2898037" cy="160043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1400" b="1" dirty="0"/>
              <a:t>Características do Painel de Controle</a:t>
            </a:r>
          </a:p>
          <a:p>
            <a:pPr>
              <a:buFont typeface="Arial" pitchFamily="34" charset="0"/>
              <a:buChar char="•"/>
            </a:pPr>
            <a:r>
              <a:rPr lang="pt-BR" sz="1400" dirty="0"/>
              <a:t> Dados em tempo real</a:t>
            </a:r>
          </a:p>
          <a:p>
            <a:pPr>
              <a:buFont typeface="Arial" pitchFamily="34" charset="0"/>
              <a:buChar char="•"/>
            </a:pPr>
            <a:r>
              <a:rPr lang="pt-BR" sz="1400" dirty="0"/>
              <a:t> Leituras </a:t>
            </a:r>
            <a:r>
              <a:rPr lang="pt-BR" sz="1400" dirty="0" err="1"/>
              <a:t>geolocalizadas</a:t>
            </a:r>
            <a:endParaRPr lang="pt-BR" sz="1400" dirty="0"/>
          </a:p>
          <a:p>
            <a:pPr>
              <a:buFont typeface="Arial" pitchFamily="34" charset="0"/>
              <a:buChar char="•"/>
            </a:pPr>
            <a:r>
              <a:rPr lang="pt-BR" sz="1400" dirty="0"/>
              <a:t> Filtros por campanhas, rótulos,...</a:t>
            </a:r>
          </a:p>
          <a:p>
            <a:pPr>
              <a:buFont typeface="Arial" pitchFamily="34" charset="0"/>
              <a:buChar char="•"/>
            </a:pPr>
            <a:r>
              <a:rPr lang="pt-BR" sz="1400" dirty="0"/>
              <a:t> Monitoramento por </a:t>
            </a:r>
            <a:r>
              <a:rPr lang="pt-BR" sz="1400" dirty="0" err="1"/>
              <a:t>geolocalizador</a:t>
            </a:r>
            <a:endParaRPr lang="pt-BR" sz="1400" dirty="0"/>
          </a:p>
          <a:p>
            <a:pPr>
              <a:buFont typeface="Arial" pitchFamily="34" charset="0"/>
              <a:buChar char="•"/>
            </a:pPr>
            <a:r>
              <a:rPr lang="pt-BR" sz="1400" dirty="0"/>
              <a:t> Monitoramento do </a:t>
            </a:r>
            <a:r>
              <a:rPr lang="pt-BR" sz="1400" dirty="0" err="1"/>
              <a:t>smartphone</a:t>
            </a:r>
            <a:endParaRPr lang="pt-BR" sz="1400" dirty="0"/>
          </a:p>
          <a:p>
            <a:pPr>
              <a:buFont typeface="Arial" pitchFamily="34" charset="0"/>
              <a:buChar char="•"/>
            </a:pPr>
            <a:r>
              <a:rPr lang="pt-BR" sz="1400" dirty="0"/>
              <a:t> Etiquetagem dos códigos</a:t>
            </a:r>
          </a:p>
        </p:txBody>
      </p:sp>
    </p:spTree>
    <p:extLst>
      <p:ext uri="{BB962C8B-B14F-4D97-AF65-F5344CB8AC3E}">
        <p14:creationId xmlns:p14="http://schemas.microsoft.com/office/powerpoint/2010/main" val="284326204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499519" y="49125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619740" y="2653018"/>
            <a:ext cx="4710937" cy="5714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endParaRPr lang="en-US" sz="2000" baseline="30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2000" baseline="30000" dirty="0" err="1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Dr</a:t>
            </a:r>
            <a:r>
              <a:rPr lang="en-US" sz="20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 Nathalie Muller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W:  linkz-im.com</a:t>
            </a:r>
          </a:p>
          <a:p>
            <a:pPr algn="l">
              <a:spcBef>
                <a:spcPts val="0"/>
              </a:spcBef>
              <a:defRPr/>
            </a:pPr>
            <a:r>
              <a:rPr lang="en-US" sz="20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E:    </a:t>
            </a:r>
            <a:r>
              <a:rPr lang="en-US" sz="20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  <a:hlinkClick r:id="rId2"/>
              </a:rPr>
              <a:t>linkz@linkz-im.com</a:t>
            </a:r>
            <a:endParaRPr lang="en-US" sz="2000" baseline="30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20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T</a:t>
            </a:r>
            <a:r>
              <a:rPr lang="en-US" sz="2000" baseline="3000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:    + </a:t>
            </a:r>
            <a:r>
              <a:rPr lang="en-US" sz="20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44(0) 7799 412132</a:t>
            </a:r>
          </a:p>
          <a:p>
            <a:pPr algn="l">
              <a:spcBef>
                <a:spcPts val="0"/>
              </a:spcBef>
              <a:defRPr/>
            </a:pPr>
            <a:endParaRPr lang="en-US" sz="2000" baseline="30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20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Luiz Carlos Teles</a:t>
            </a:r>
            <a:endParaRPr lang="en-US" sz="2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W: davidsheldonassociates.co.uk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E:   representeles@oi.com.br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T:  +55 21 985463114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endParaRPr lang="en-US" sz="1600" u="sng" dirty="0">
              <a:latin typeface="Open Sans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br>
              <a:rPr lang="en-US" sz="16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 </a:t>
            </a:r>
          </a:p>
          <a:p>
            <a:pPr algn="l">
              <a:spcBef>
                <a:spcPts val="0"/>
              </a:spcBef>
              <a:defRPr/>
            </a:pPr>
            <a:endParaRPr lang="en-US" sz="1600" baseline="30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endParaRPr lang="en-US" sz="1600" baseline="30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endParaRPr lang="en-US" sz="1600" baseline="30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endParaRPr lang="en-US" sz="1600" baseline="30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endParaRPr lang="en-US" sz="1600" baseline="30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endParaRPr lang="en-US" sz="1600" baseline="30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6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        </a:t>
            </a:r>
            <a:r>
              <a:rPr lang="en-US" sz="20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Luiz Carlos Teles</a:t>
            </a:r>
            <a:endParaRPr lang="en-US" sz="20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W: davidsheldonassociates.co.uk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E:   representeles@oi.com.br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T:  +55 21 985463114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endParaRPr lang="en-US" sz="1600" u="sng" dirty="0">
              <a:latin typeface="Open Sans"/>
              <a:cs typeface="Open Sans"/>
            </a:endParaRPr>
          </a:p>
        </p:txBody>
      </p:sp>
      <p:pic>
        <p:nvPicPr>
          <p:cNvPr id="8" name="Picture 7" descr="Screen Shot 2017-04-19 at 12.43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062" y="661910"/>
            <a:ext cx="1406637" cy="25384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95333" y="3495040"/>
            <a:ext cx="348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Obtenha</a:t>
            </a:r>
            <a:r>
              <a:rPr lang="en-US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 o app: </a:t>
            </a:r>
            <a:r>
              <a:rPr lang="en-US" u="sng" dirty="0">
                <a:latin typeface="Open Sans"/>
                <a:cs typeface="Open Sans"/>
                <a:hlinkClick r:id="rId4"/>
              </a:rPr>
              <a:t>be.linkz.im/get</a:t>
            </a:r>
            <a:endParaRPr lang="en-US" u="sng" dirty="0"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587590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ABF17"/>
      </a:accent2>
      <a:accent3>
        <a:srgbClr val="838484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139135</TotalTime>
  <Words>601</Words>
  <Application>Microsoft Office PowerPoint</Application>
  <PresentationFormat>On-screen Show (16:9)</PresentationFormat>
  <Paragraphs>126</Paragraphs>
  <Slides>15</Slides>
  <Notes>4</Notes>
  <HiddenSlides>1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Open Sans</vt:lpstr>
      <vt:lpstr>Open Sans Light</vt:lpstr>
      <vt:lpstr>Open Sans Semibold</vt:lpstr>
      <vt:lpstr>Office Theme</vt:lpstr>
      <vt:lpstr>PowerPoint Presentation</vt:lpstr>
      <vt:lpstr>O que é Linkz?</vt:lpstr>
      <vt:lpstr>Linkz faz a leitura em vários formatos… </vt:lpstr>
      <vt:lpstr>Nosso sistema de gerenciamento ajuda você a criar, gerenciar e medir campanhas de vendas, de forma dinâmica </vt:lpstr>
      <vt:lpstr>A plataforma Linkz ajuda você a customizar, de maneira única, a interatividade com cada usuário</vt:lpstr>
      <vt:lpstr>Conectar pessoas desconectadas para conectadas é especialmente benéfico se você tem…</vt:lpstr>
      <vt:lpstr>Linkz possui muitas vantagens para os comerciantes</vt:lpstr>
      <vt:lpstr>Linkz traz benefícios aos consumidores</vt:lpstr>
      <vt:lpstr>Linkz permitirá que as marcas aumentem suas vendas e a fidelidade dos seus clientes</vt:lpstr>
      <vt:lpstr>Alguns exemplo de consumidores Linkz</vt:lpstr>
      <vt:lpstr>O que as pessoas falam sobre Linkz</vt:lpstr>
      <vt:lpstr>Linkz pode ser ativado por qualquer tipo de ‘mídia’</vt:lpstr>
      <vt:lpstr>O painel de controle fornece acompanhamento completo de todas suas campanhas</vt:lpstr>
      <vt:lpstr>O painel de controle mostra, em detalhes, qual consumidor “leu” (scan) qual produto, quando e onde</vt:lpstr>
      <vt:lpstr>PowerPoint Presentation</vt:lpstr>
    </vt:vector>
  </TitlesOfParts>
  <Company>Linkz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Nathalie Muller</dc:creator>
  <cp:lastModifiedBy>david .</cp:lastModifiedBy>
  <cp:revision>548</cp:revision>
  <cp:lastPrinted>2017-09-25T11:37:15Z</cp:lastPrinted>
  <dcterms:created xsi:type="dcterms:W3CDTF">2015-11-20T06:46:53Z</dcterms:created>
  <dcterms:modified xsi:type="dcterms:W3CDTF">2017-11-10T08:08:02Z</dcterms:modified>
</cp:coreProperties>
</file>